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3" r:id="rId2"/>
    <p:sldId id="259" r:id="rId3"/>
    <p:sldId id="266" r:id="rId4"/>
    <p:sldId id="264" r:id="rId5"/>
    <p:sldId id="265" r:id="rId6"/>
    <p:sldId id="267" r:id="rId7"/>
    <p:sldId id="268" r:id="rId8"/>
    <p:sldId id="269" r:id="rId9"/>
    <p:sldId id="270" r:id="rId10"/>
    <p:sldId id="271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wmf"/><Relationship Id="rId1" Type="http://schemas.openxmlformats.org/officeDocument/2006/relationships/image" Target="../media/image14.wmf"/></Relationships>
</file>

<file path=ppt/media/image1.JP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A1ADC-3FB7-40DA-B2DE-355D9B030C78}" type="datetimeFigureOut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344A0-AA20-403B-B262-2ACEA066A2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920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4754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897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195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641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353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344A0-AA20-403B-B262-2ACEA066A20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160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E9EB-5882-4F14-9D7A-E43319FAAE5D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641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5BE4-290A-4A67-9142-8569AAC90C2F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53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7AA9-974F-41EE-AA93-9A7D5FC26AF0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9547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778F7-13A7-47A7-A538-4854C83EAB76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67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9BB34-6711-40F2-9C7B-47A61743D4AD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7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0FF5-5FAF-43AE-9E0C-CC3EA1B81862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31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9AB40-AB99-4455-AC5A-01B404C2C00C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80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C0ECE-794B-4B99-8E02-3BB1152032F2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113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503B-EE7A-4049-8A0E-70C0A8C6708E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04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B6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-1" y="0"/>
            <a:ext cx="12192001" cy="638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4024" y="0"/>
            <a:ext cx="1307976" cy="54771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46950">
            <a:off x="912862" y="1501027"/>
            <a:ext cx="906179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1431126" y="3918880"/>
            <a:ext cx="1831067" cy="174603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5372299" y="2151620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9650526" y="745965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46778">
            <a:off x="5290847" y="-173034"/>
            <a:ext cx="7554916" cy="7204068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71257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G:\이재훈책임님\티스타즈PPT_2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6" t="22046" r="10485" b="9758"/>
          <a:stretch/>
        </p:blipFill>
        <p:spPr bwMode="auto">
          <a:xfrm>
            <a:off x="6395633" y="1301858"/>
            <a:ext cx="5796367" cy="555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8109528" y="176272"/>
            <a:ext cx="34709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1</a:t>
            </a:r>
            <a:r>
              <a:rPr lang="ko-KR" altLang="en-US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강</a:t>
            </a:r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.</a:t>
            </a:r>
            <a:r>
              <a:rPr lang="en-US" altLang="ko-KR" sz="1600" kern="1200" baseline="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 </a:t>
            </a:r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JAVA </a:t>
            </a:r>
            <a:r>
              <a:rPr lang="ko-KR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프로그래밍이란</a:t>
            </a:r>
            <a:r>
              <a:rPr lang="en-US" altLang="ko-KR" sz="1600" kern="1200" dirty="0" smtClean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?</a:t>
            </a:r>
            <a:endParaRPr lang="ko-KR" altLang="en-US" sz="1600" dirty="0">
              <a:latin typeface="+mj-ea"/>
              <a:ea typeface="+mj-ea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6"/>
            <a:ext cx="1307976" cy="547715"/>
          </a:xfrm>
          <a:prstGeom prst="rect">
            <a:avLst/>
          </a:prstGeom>
        </p:spPr>
      </p:pic>
      <p:sp>
        <p:nvSpPr>
          <p:cNvPr id="9" name="이등변 삼각형 8"/>
          <p:cNvSpPr/>
          <p:nvPr userDrawn="1"/>
        </p:nvSpPr>
        <p:spPr>
          <a:xfrm rot="16200000">
            <a:off x="11611880" y="-31439"/>
            <a:ext cx="548681" cy="611559"/>
          </a:xfrm>
          <a:prstGeom prst="triangle">
            <a:avLst>
              <a:gd name="adj" fmla="val 10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9E6BA691-BC9B-4A68-9744-1B809170C141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12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3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270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5985-9155-4A4F-A545-EFF2E5BDFE10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255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78468-8E36-4528-8629-5ECE6BEC95B9}" type="datetime1">
              <a:rPr lang="ko-KR" altLang="en-US" smtClean="0"/>
              <a:t>2014-12-16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103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2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5.wmf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14.wmf"/><Relationship Id="rId4" Type="http://schemas.openxmlformats.org/officeDocument/2006/relationships/oleObject" Target="../embeddings/oleObject6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mf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1.bin"/><Relationship Id="rId4" Type="http://schemas.openxmlformats.org/officeDocument/2006/relationships/hyperlink" Target="http://java.sun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2.wmf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5.bin"/><Relationship Id="rId4" Type="http://schemas.openxmlformats.org/officeDocument/2006/relationships/hyperlink" Target="http://www.eclipse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60038" y="3500063"/>
            <a:ext cx="32544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spc="-15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r>
              <a:rPr lang="ko-KR" altLang="en-US" sz="2000" spc="-15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강</a:t>
            </a:r>
            <a:r>
              <a:rPr lang="en-US" altLang="ko-KR" sz="2000" spc="-15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 JAVA </a:t>
            </a:r>
            <a:r>
              <a:rPr lang="ko-KR" altLang="en-US" sz="2000" spc="-15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프로그래밍이란</a:t>
            </a:r>
            <a:r>
              <a:rPr lang="en-US" altLang="ko-KR" sz="2000" spc="-15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2000" spc="-150" dirty="0">
              <a:solidFill>
                <a:srgbClr val="0070C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94549" y="3900173"/>
            <a:ext cx="28541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-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처음 프로그램을 접하는 초보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개발자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- JAVA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언어의 탄생과 특징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- JAVA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프로그램 환경설정과 실행 방법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504432" y="4959417"/>
            <a:ext cx="2094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i="1" dirty="0" smtClean="0"/>
              <a:t>Lecturer</a:t>
            </a:r>
            <a:r>
              <a:rPr lang="en-US" altLang="ko-KR" sz="1200" dirty="0" smtClean="0"/>
              <a:t>  </a:t>
            </a:r>
            <a:r>
              <a:rPr lang="en-US" altLang="ko-KR" sz="1200" dirty="0"/>
              <a:t>K</a:t>
            </a:r>
            <a:r>
              <a:rPr lang="en-US" altLang="ko-KR" sz="1200" dirty="0" smtClean="0"/>
              <a:t>im </a:t>
            </a:r>
            <a:r>
              <a:rPr lang="en-US" altLang="ko-KR" sz="1200" dirty="0" err="1" smtClean="0"/>
              <a:t>Myoung</a:t>
            </a:r>
            <a:r>
              <a:rPr lang="en-US" altLang="ko-KR" sz="1200" dirty="0"/>
              <a:t>-</a:t>
            </a:r>
            <a:r>
              <a:rPr lang="en-US" altLang="ko-KR" sz="1200" dirty="0" smtClean="0"/>
              <a:t>Ho</a:t>
            </a:r>
          </a:p>
          <a:p>
            <a:pPr algn="r"/>
            <a:r>
              <a:rPr lang="en-US" altLang="ko-KR" sz="1200" i="1" dirty="0" smtClean="0"/>
              <a:t>Nickname</a:t>
            </a:r>
            <a:r>
              <a:rPr lang="en-US" altLang="ko-KR" sz="1200" dirty="0" smtClean="0"/>
              <a:t>  </a:t>
            </a:r>
            <a:r>
              <a:rPr lang="ko-KR" altLang="en-US" sz="1200" dirty="0" err="1" smtClean="0"/>
              <a:t>블스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blogstudy@naver.com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8085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9958" y="760205"/>
            <a:ext cx="106938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</a:rPr>
              <a:t> </a:t>
            </a:r>
            <a:r>
              <a:rPr lang="en-US" altLang="ko-KR" sz="1600" b="1" dirty="0" smtClean="0">
                <a:latin typeface="+mn-ea"/>
              </a:rPr>
              <a:t>JAVA </a:t>
            </a:r>
            <a:r>
              <a:rPr lang="ko-KR" altLang="en-US" sz="1600" b="1" dirty="0" smtClean="0">
                <a:latin typeface="+mn-ea"/>
              </a:rPr>
              <a:t>프로그래밍 환경설정과 실행 방법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59959" y="1234392"/>
            <a:ext cx="5144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2. JAVA EE </a:t>
            </a:r>
            <a:r>
              <a:rPr lang="ko-KR" altLang="en-US" sz="1200" dirty="0" smtClean="0">
                <a:latin typeface="+mn-ea"/>
              </a:rPr>
              <a:t>버전 다운로드</a:t>
            </a:r>
            <a:r>
              <a:rPr lang="en-US" altLang="ko-KR" sz="1200" dirty="0" smtClean="0">
                <a:latin typeface="+mn-ea"/>
              </a:rPr>
              <a:t> </a:t>
            </a:r>
            <a:endParaRPr lang="ko-KR" altLang="en-US" sz="1200" dirty="0">
              <a:latin typeface="+mn-ea"/>
            </a:endParaRPr>
          </a:p>
        </p:txBody>
      </p:sp>
      <p:graphicFrame>
        <p:nvGraphicFramePr>
          <p:cNvPr id="5" name="개체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1049609"/>
              </p:ext>
            </p:extLst>
          </p:nvPr>
        </p:nvGraphicFramePr>
        <p:xfrm>
          <a:off x="786963" y="1625828"/>
          <a:ext cx="5017490" cy="3644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9" name="Image" r:id="rId4" imgW="17396640" imgH="12634920" progId="Photoshop.Image.13">
                  <p:embed/>
                </p:oleObj>
              </mc:Choice>
              <mc:Fallback>
                <p:oleObj name="Image" r:id="rId4" imgW="17396640" imgH="12634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6963" y="1625828"/>
                        <a:ext cx="5017490" cy="3644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971557"/>
              </p:ext>
            </p:extLst>
          </p:nvPr>
        </p:nvGraphicFramePr>
        <p:xfrm>
          <a:off x="6321262" y="1620363"/>
          <a:ext cx="5032538" cy="3655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0" name="Image" r:id="rId6" imgW="17396640" imgH="12634920" progId="Photoshop.Image.13">
                  <p:embed/>
                </p:oleObj>
              </mc:Choice>
              <mc:Fallback>
                <p:oleObj name="Image" r:id="rId6" imgW="17396640" imgH="12634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21262" y="1620363"/>
                        <a:ext cx="5032538" cy="3655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직선 연결선 6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317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1-1.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처음 프로그램을 접하는 초보 개발자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77008" y="1470991"/>
            <a:ext cx="106767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200" dirty="0" smtClean="0">
                <a:latin typeface="+mn-ea"/>
              </a:rPr>
              <a:t>개발자는 계획적인 </a:t>
            </a:r>
            <a:r>
              <a:rPr lang="ko-KR" altLang="en-US" sz="1200" dirty="0">
                <a:latin typeface="+mn-ea"/>
              </a:rPr>
              <a:t>사고방식을 가져야 </a:t>
            </a:r>
            <a:r>
              <a:rPr lang="ko-KR" altLang="en-US" sz="1200" dirty="0" smtClean="0">
                <a:latin typeface="+mn-ea"/>
              </a:rPr>
              <a:t>한다</a:t>
            </a:r>
            <a:r>
              <a:rPr lang="en-US" altLang="ko-KR" sz="1200" dirty="0" smtClean="0">
                <a:latin typeface="+mn-ea"/>
              </a:rPr>
              <a:t>.</a:t>
            </a:r>
            <a:br>
              <a:rPr lang="en-US" altLang="ko-KR" sz="1200" dirty="0" smtClean="0">
                <a:latin typeface="+mn-ea"/>
              </a:rPr>
            </a:br>
            <a:r>
              <a:rPr lang="en-US" altLang="ko-KR" sz="1000" dirty="0">
                <a:latin typeface="+mn-ea"/>
              </a:rPr>
              <a:t>(</a:t>
            </a:r>
            <a:r>
              <a:rPr lang="ko-KR" altLang="en-US" sz="1000" dirty="0" smtClean="0">
                <a:latin typeface="+mn-ea"/>
              </a:rPr>
              <a:t>일정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품질관리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위험에 대비한 전체적인 계획이 있어야 한다</a:t>
            </a:r>
            <a:r>
              <a:rPr lang="en-US" altLang="ko-KR" sz="1000" dirty="0" smtClean="0">
                <a:latin typeface="+mn-ea"/>
              </a:rPr>
              <a:t>.)</a:t>
            </a:r>
            <a:br>
              <a:rPr lang="en-US" altLang="ko-KR" sz="1000" dirty="0" smtClean="0">
                <a:latin typeface="+mn-ea"/>
              </a:rPr>
            </a:br>
            <a:endParaRPr lang="en-US" altLang="ko-KR" sz="1000" dirty="0" smtClean="0">
              <a:latin typeface="+mn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200" dirty="0">
                <a:latin typeface="+mn-ea"/>
              </a:rPr>
              <a:t>팀원들은 무조건 사이가 좋아야 한다</a:t>
            </a:r>
            <a:r>
              <a:rPr lang="en-US" altLang="ko-KR" sz="1200" dirty="0" smtClean="0">
                <a:latin typeface="+mn-ea"/>
              </a:rPr>
              <a:t>.</a:t>
            </a:r>
            <a:br>
              <a:rPr lang="en-US" altLang="ko-KR" sz="1200" dirty="0" smtClean="0">
                <a:latin typeface="+mn-ea"/>
              </a:rPr>
            </a:br>
            <a:endParaRPr lang="en-US" altLang="ko-KR" sz="1200" dirty="0" smtClean="0">
              <a:latin typeface="+mn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200" dirty="0">
                <a:latin typeface="+mn-ea"/>
              </a:rPr>
              <a:t>타 조직과의 업무에서 상대방을 존중하는 자세를 가져야 한다</a:t>
            </a:r>
            <a:r>
              <a:rPr lang="en-US" altLang="ko-KR" sz="1200" dirty="0" smtClean="0">
                <a:latin typeface="+mn-ea"/>
              </a:rPr>
              <a:t>.</a:t>
            </a:r>
            <a:br>
              <a:rPr lang="en-US" altLang="ko-KR" sz="1200" dirty="0" smtClean="0">
                <a:latin typeface="+mn-ea"/>
              </a:rPr>
            </a:br>
            <a:endParaRPr lang="en-US" altLang="ko-KR" sz="1200" dirty="0" smtClean="0">
              <a:latin typeface="+mn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200" dirty="0">
                <a:latin typeface="+mn-ea"/>
              </a:rPr>
              <a:t>프로젝트 일정을 개인의 입장에서 생각하지 말고</a:t>
            </a:r>
            <a:r>
              <a:rPr lang="en-US" altLang="ko-KR" sz="1200" dirty="0">
                <a:latin typeface="+mn-ea"/>
              </a:rPr>
              <a:t>, </a:t>
            </a:r>
            <a:r>
              <a:rPr lang="ko-KR" altLang="en-US" sz="1200" dirty="0">
                <a:latin typeface="+mn-ea"/>
              </a:rPr>
              <a:t>같이 일하는 사람들의 입장에서 생각해야 한다</a:t>
            </a:r>
            <a:r>
              <a:rPr lang="en-US" altLang="ko-KR" sz="1200" dirty="0" smtClean="0">
                <a:latin typeface="+mn-ea"/>
              </a:rPr>
              <a:t>.</a:t>
            </a:r>
            <a:br>
              <a:rPr lang="en-US" altLang="ko-KR" sz="1200" dirty="0" smtClean="0">
                <a:latin typeface="+mn-ea"/>
              </a:rPr>
            </a:br>
            <a:endParaRPr lang="en-US" altLang="ko-KR" sz="1200" dirty="0">
              <a:latin typeface="+mn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200" dirty="0">
                <a:latin typeface="+mn-ea"/>
              </a:rPr>
              <a:t>타인의 </a:t>
            </a:r>
            <a:r>
              <a:rPr lang="ko-KR" altLang="en-US" sz="1200" dirty="0" smtClean="0">
                <a:latin typeface="+mn-ea"/>
              </a:rPr>
              <a:t>지적을 긍정적으로 받아들일 수 있어야 한다</a:t>
            </a:r>
            <a:r>
              <a:rPr lang="en-US" altLang="ko-KR" sz="1200" dirty="0" smtClean="0">
                <a:latin typeface="+mn-ea"/>
              </a:rPr>
              <a:t>.</a:t>
            </a:r>
            <a:br>
              <a:rPr lang="en-US" altLang="ko-KR" sz="1200" dirty="0" smtClean="0">
                <a:latin typeface="+mn-ea"/>
              </a:rPr>
            </a:br>
            <a:endParaRPr lang="en-US" altLang="ko-KR" sz="1200" dirty="0" smtClean="0">
              <a:latin typeface="+mn-ea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altLang="ko-KR" sz="1200" dirty="0">
                <a:latin typeface="+mn-ea"/>
              </a:rPr>
              <a:t>100% </a:t>
            </a:r>
            <a:r>
              <a:rPr lang="ko-KR" altLang="en-US" sz="1200" dirty="0">
                <a:latin typeface="+mn-ea"/>
              </a:rPr>
              <a:t>완벽한 </a:t>
            </a:r>
            <a:r>
              <a:rPr lang="ko-KR" altLang="en-US" sz="1200" dirty="0" smtClean="0">
                <a:latin typeface="+mn-ea"/>
              </a:rPr>
              <a:t>프로그램은 </a:t>
            </a:r>
            <a:r>
              <a:rPr lang="ko-KR" altLang="en-US" sz="1200" dirty="0">
                <a:latin typeface="+mn-ea"/>
              </a:rPr>
              <a:t>없다</a:t>
            </a:r>
            <a:r>
              <a:rPr lang="en-US" altLang="ko-KR" sz="1200" dirty="0">
                <a:latin typeface="+mn-ea"/>
              </a:rPr>
              <a:t>. </a:t>
            </a:r>
            <a:r>
              <a:rPr lang="ko-KR" altLang="en-US" sz="1200" dirty="0">
                <a:latin typeface="+mn-ea"/>
              </a:rPr>
              <a:t>꾸준히 </a:t>
            </a:r>
            <a:r>
              <a:rPr lang="ko-KR" altLang="en-US" sz="1200" dirty="0" err="1">
                <a:latin typeface="+mn-ea"/>
              </a:rPr>
              <a:t>리펙토링을</a:t>
            </a:r>
            <a:r>
              <a:rPr lang="ko-KR" altLang="en-US" sz="1200" dirty="0">
                <a:latin typeface="+mn-ea"/>
              </a:rPr>
              <a:t> 하고</a:t>
            </a:r>
            <a:r>
              <a:rPr lang="en-US" altLang="ko-KR" sz="1200" dirty="0">
                <a:latin typeface="+mn-ea"/>
              </a:rPr>
              <a:t>, </a:t>
            </a:r>
            <a:r>
              <a:rPr lang="ko-KR" altLang="en-US" sz="1200" dirty="0">
                <a:latin typeface="+mn-ea"/>
              </a:rPr>
              <a:t>종료된 프로젝트의 경우 개인적으로 최적화된 구조에 대해서 연구하자</a:t>
            </a:r>
            <a:r>
              <a:rPr lang="en-US" altLang="ko-KR" sz="1200" dirty="0" smtClean="0">
                <a:latin typeface="+mn-ea"/>
              </a:rPr>
              <a:t>.</a:t>
            </a:r>
            <a:br>
              <a:rPr lang="en-US" altLang="ko-KR" sz="1200" dirty="0" smtClean="0">
                <a:latin typeface="+mn-ea"/>
              </a:rPr>
            </a:br>
            <a:endParaRPr lang="en-US" altLang="ko-KR" sz="1200" dirty="0" smtClean="0">
              <a:latin typeface="+mn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200" dirty="0" smtClean="0">
                <a:latin typeface="+mn-ea"/>
              </a:rPr>
              <a:t>회사에서 </a:t>
            </a:r>
            <a:r>
              <a:rPr lang="ko-KR" altLang="en-US" sz="1200" dirty="0" err="1" smtClean="0">
                <a:latin typeface="+mn-ea"/>
              </a:rPr>
              <a:t>시키</a:t>
            </a:r>
            <a:r>
              <a:rPr lang="ko-KR" altLang="en-US" sz="1200" dirty="0" smtClean="0">
                <a:latin typeface="+mn-ea"/>
              </a:rPr>
              <a:t> 것에 </a:t>
            </a:r>
            <a:r>
              <a:rPr lang="ko-KR" altLang="en-US" sz="1200" dirty="0">
                <a:latin typeface="+mn-ea"/>
              </a:rPr>
              <a:t>무조건 </a:t>
            </a:r>
            <a:r>
              <a:rPr lang="en-US" altLang="ko-KR" sz="1200" dirty="0" smtClean="0">
                <a:latin typeface="+mn-ea"/>
              </a:rPr>
              <a:t>‘OK’</a:t>
            </a:r>
            <a:r>
              <a:rPr lang="ko-KR" altLang="en-US" sz="1200" dirty="0" smtClean="0">
                <a:latin typeface="+mn-ea"/>
              </a:rPr>
              <a:t>하는 </a:t>
            </a:r>
            <a:r>
              <a:rPr lang="ko-KR" altLang="en-US" sz="1200" dirty="0">
                <a:latin typeface="+mn-ea"/>
              </a:rPr>
              <a:t>자세는 좋지 </a:t>
            </a:r>
            <a:r>
              <a:rPr lang="ko-KR" altLang="en-US" sz="1200" dirty="0" smtClean="0">
                <a:latin typeface="+mn-ea"/>
              </a:rPr>
              <a:t>못하다</a:t>
            </a:r>
            <a:r>
              <a:rPr lang="en-US" altLang="ko-KR" sz="1200" dirty="0" smtClean="0">
                <a:latin typeface="+mn-ea"/>
              </a:rPr>
              <a:t/>
            </a:r>
            <a:br>
              <a:rPr lang="en-US" altLang="ko-KR" sz="1200" dirty="0" smtClean="0">
                <a:latin typeface="+mn-ea"/>
              </a:rPr>
            </a:br>
            <a:r>
              <a:rPr lang="en-US" altLang="ko-KR" sz="1200" dirty="0" smtClean="0">
                <a:latin typeface="+mn-ea"/>
              </a:rPr>
              <a:t> </a:t>
            </a:r>
            <a:r>
              <a:rPr lang="en-US" altLang="ko-KR" sz="1000" dirty="0" smtClean="0">
                <a:latin typeface="+mn-ea"/>
              </a:rPr>
              <a:t>(</a:t>
            </a:r>
            <a:r>
              <a:rPr lang="ko-KR" altLang="en-US" sz="1000" dirty="0" smtClean="0">
                <a:latin typeface="+mn-ea"/>
              </a:rPr>
              <a:t>프로젝트 </a:t>
            </a:r>
            <a:r>
              <a:rPr lang="ko-KR" altLang="en-US" sz="1000" dirty="0">
                <a:latin typeface="+mn-ea"/>
              </a:rPr>
              <a:t>시작에 앞서 프로젝트의 일정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인력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개발자 수준 등을 정확하게 파악하여 프로젝트 </a:t>
            </a:r>
            <a:r>
              <a:rPr lang="ko-KR" altLang="en-US" sz="1000" dirty="0" smtClean="0">
                <a:latin typeface="+mn-ea"/>
              </a:rPr>
              <a:t>진행 중 발생될 수 </a:t>
            </a:r>
            <a:r>
              <a:rPr lang="ko-KR" altLang="en-US" sz="1000" dirty="0">
                <a:latin typeface="+mn-ea"/>
              </a:rPr>
              <a:t>있는 </a:t>
            </a:r>
            <a:r>
              <a:rPr lang="ko-KR" altLang="en-US" sz="1000" dirty="0" err="1">
                <a:latin typeface="+mn-ea"/>
              </a:rPr>
              <a:t>리스크를</a:t>
            </a:r>
            <a:r>
              <a:rPr lang="ko-KR" altLang="en-US" sz="1000" dirty="0">
                <a:latin typeface="+mn-ea"/>
              </a:rPr>
              <a:t> 최소화해야 한다</a:t>
            </a:r>
            <a:r>
              <a:rPr lang="en-US" altLang="ko-KR" sz="1000" dirty="0" smtClean="0">
                <a:latin typeface="+mn-ea"/>
              </a:rPr>
              <a:t>.)</a:t>
            </a:r>
          </a:p>
          <a:p>
            <a:pPr marL="228600" indent="-228600">
              <a:buFont typeface="+mj-lt"/>
              <a:buAutoNum type="arabicPeriod"/>
            </a:pPr>
            <a:endParaRPr lang="en-US" altLang="ko-KR" sz="1200" dirty="0">
              <a:latin typeface="+mn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200" dirty="0" smtClean="0">
                <a:latin typeface="+mn-ea"/>
              </a:rPr>
              <a:t>개발 중 </a:t>
            </a:r>
            <a:r>
              <a:rPr lang="ko-KR" altLang="en-US" sz="1200" dirty="0">
                <a:latin typeface="+mn-ea"/>
              </a:rPr>
              <a:t>클라이언트의 </a:t>
            </a:r>
            <a:r>
              <a:rPr lang="ko-KR" altLang="en-US" sz="1200" dirty="0" smtClean="0">
                <a:latin typeface="+mn-ea"/>
              </a:rPr>
              <a:t>요구 사항이 늘어날 경우 </a:t>
            </a:r>
            <a:r>
              <a:rPr lang="ko-KR" altLang="en-US" sz="1200" dirty="0" err="1">
                <a:latin typeface="+mn-ea"/>
              </a:rPr>
              <a:t>팀리더와</a:t>
            </a:r>
            <a:r>
              <a:rPr lang="ko-KR" altLang="en-US" sz="1200" dirty="0">
                <a:latin typeface="+mn-ea"/>
              </a:rPr>
              <a:t> 의논하고</a:t>
            </a:r>
            <a:r>
              <a:rPr lang="en-US" altLang="ko-KR" sz="1200" dirty="0">
                <a:latin typeface="+mn-ea"/>
              </a:rPr>
              <a:t>, </a:t>
            </a:r>
            <a:r>
              <a:rPr lang="ko-KR" altLang="en-US" sz="1200" dirty="0" err="1">
                <a:latin typeface="+mn-ea"/>
              </a:rPr>
              <a:t>팀리더의</a:t>
            </a:r>
            <a:r>
              <a:rPr lang="ko-KR" altLang="en-US" sz="1200" dirty="0">
                <a:latin typeface="+mn-ea"/>
              </a:rPr>
              <a:t> 도움을 받자</a:t>
            </a:r>
            <a:r>
              <a:rPr lang="en-US" altLang="ko-KR" sz="1200" dirty="0" smtClean="0">
                <a:latin typeface="+mn-ea"/>
              </a:rPr>
              <a:t>.</a:t>
            </a:r>
            <a:endParaRPr lang="ko-KR" altLang="en-US" sz="1200" dirty="0">
              <a:latin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323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5697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1-1.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ko-KR" sz="1600" b="1" kern="1200" dirty="0" smtClean="0">
                <a:solidFill>
                  <a:schemeClr val="tx1"/>
                </a:solidFill>
                <a:effectLst/>
                <a:latin typeface="+mn-ea"/>
                <a:ea typeface="+mn-ea"/>
              </a:rPr>
              <a:t>처음 프로그램을 접하는 초보 개발자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77008" y="1470991"/>
            <a:ext cx="106767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+mn-ea"/>
              </a:rPr>
              <a:t>초보 개발자는 토끼와 거북이 중 거북이가 되자</a:t>
            </a:r>
            <a:r>
              <a:rPr lang="en-US" altLang="ko-KR" sz="1400" dirty="0" smtClean="0">
                <a:latin typeface="+mn-ea"/>
              </a:rPr>
              <a:t>.</a:t>
            </a:r>
            <a:endParaRPr lang="ko-KR" altLang="en-US" sz="14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83804" y="2126120"/>
            <a:ext cx="1056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dirty="0" smtClean="0">
                <a:latin typeface="+mn-ea"/>
              </a:rPr>
              <a:t>&lt;</a:t>
            </a:r>
            <a:endParaRPr lang="ko-KR" altLang="en-US" sz="8000" b="1" dirty="0"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7009" y="4636933"/>
            <a:ext cx="10676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+mn-ea"/>
              </a:rPr>
              <a:t>“100km/h</a:t>
            </a:r>
            <a:r>
              <a:rPr lang="ko-KR" altLang="en-US" sz="2000" dirty="0" smtClean="0">
                <a:latin typeface="+mn-ea"/>
              </a:rPr>
              <a:t>의 속도로 공부하지 말고</a:t>
            </a:r>
            <a:r>
              <a:rPr lang="en-US" altLang="ko-KR" sz="2000" dirty="0" smtClean="0">
                <a:latin typeface="+mn-ea"/>
              </a:rPr>
              <a:t>, 1km/h</a:t>
            </a:r>
            <a:r>
              <a:rPr lang="ko-KR" altLang="en-US" sz="2000" dirty="0" smtClean="0">
                <a:latin typeface="+mn-ea"/>
              </a:rPr>
              <a:t>의 속도로 공부하되</a:t>
            </a:r>
            <a:r>
              <a:rPr lang="en-US" altLang="ko-KR" sz="2000" dirty="0" smtClean="0">
                <a:latin typeface="+mn-ea"/>
              </a:rPr>
              <a:t>, </a:t>
            </a:r>
            <a:r>
              <a:rPr lang="ko-KR" altLang="en-US" sz="2800" dirty="0" smtClean="0">
                <a:latin typeface="+mn-ea"/>
              </a:rPr>
              <a:t>꾸준히</a:t>
            </a:r>
            <a:r>
              <a:rPr lang="ko-KR" altLang="en-US" sz="2000" dirty="0" smtClean="0">
                <a:latin typeface="+mn-ea"/>
              </a:rPr>
              <a:t> 공부하자</a:t>
            </a:r>
            <a:r>
              <a:rPr lang="en-US" altLang="ko-KR" sz="2000" dirty="0" smtClean="0">
                <a:latin typeface="+mn-ea"/>
              </a:rPr>
              <a:t>.”</a:t>
            </a:r>
            <a:endParaRPr lang="ko-KR" altLang="en-US" sz="2000" dirty="0">
              <a:latin typeface="+mn-ea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637" y="2137433"/>
            <a:ext cx="1613740" cy="144843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4353" y="2170216"/>
            <a:ext cx="2267107" cy="142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82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77007" y="760205"/>
            <a:ext cx="106767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</a:rPr>
              <a:t>1-2.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</a:rPr>
              <a:t> </a:t>
            </a:r>
            <a:r>
              <a:rPr lang="en-US" altLang="ko-KR" sz="1600" b="1" dirty="0" smtClean="0">
                <a:latin typeface="+mn-ea"/>
              </a:rPr>
              <a:t>JAVA </a:t>
            </a:r>
            <a:r>
              <a:rPr lang="ko-KR" altLang="en-US" sz="1600" b="1" dirty="0" smtClean="0">
                <a:latin typeface="+mn-ea"/>
              </a:rPr>
              <a:t>언어의 탄생과 특징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77007" y="1470991"/>
            <a:ext cx="10676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+mn-ea"/>
              </a:rPr>
              <a:t>1. JAVA </a:t>
            </a:r>
            <a:r>
              <a:rPr lang="ko-KR" altLang="en-US" sz="1400" dirty="0" smtClean="0">
                <a:latin typeface="+mn-ea"/>
              </a:rPr>
              <a:t>언어의 탄생</a:t>
            </a:r>
            <a:endParaRPr lang="ko-KR" altLang="en-US" sz="1400" dirty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06824" y="1742656"/>
            <a:ext cx="103542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1990</a:t>
            </a:r>
            <a:r>
              <a:rPr lang="ko-KR" altLang="en-US" sz="1200" dirty="0" smtClean="0">
                <a:latin typeface="+mn-ea"/>
              </a:rPr>
              <a:t>년대 초에 </a:t>
            </a:r>
            <a:r>
              <a:rPr lang="en-US" altLang="ko-KR" sz="1200" dirty="0" smtClean="0">
                <a:latin typeface="+mn-ea"/>
              </a:rPr>
              <a:t>JAVA</a:t>
            </a:r>
            <a:r>
              <a:rPr lang="ko-KR" altLang="en-US" sz="1200" dirty="0" smtClean="0">
                <a:latin typeface="+mn-ea"/>
              </a:rPr>
              <a:t>가 탄생하였으나</a:t>
            </a:r>
            <a:r>
              <a:rPr lang="en-US" altLang="ko-KR" sz="1200" dirty="0" smtClean="0">
                <a:latin typeface="+mn-ea"/>
              </a:rPr>
              <a:t>, </a:t>
            </a:r>
            <a:r>
              <a:rPr lang="ko-KR" altLang="en-US" sz="1200" dirty="0" smtClean="0">
                <a:latin typeface="+mn-ea"/>
              </a:rPr>
              <a:t>일반적으로 사람들이 알게 된 시기는 </a:t>
            </a:r>
            <a:r>
              <a:rPr lang="en-US" altLang="ko-KR" sz="1200" dirty="0" smtClean="0">
                <a:latin typeface="+mn-ea"/>
              </a:rPr>
              <a:t>1990</a:t>
            </a:r>
            <a:r>
              <a:rPr lang="ko-KR" altLang="en-US" sz="1200" dirty="0" smtClean="0">
                <a:latin typeface="+mn-ea"/>
              </a:rPr>
              <a:t>년대 말입니다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r>
              <a:rPr lang="ko-KR" altLang="en-US" sz="1200" dirty="0" err="1" smtClean="0">
                <a:latin typeface="+mn-ea"/>
              </a:rPr>
              <a:t>제임스</a:t>
            </a:r>
            <a:r>
              <a:rPr lang="ko-KR" altLang="en-US" sz="1200" dirty="0" smtClean="0">
                <a:latin typeface="+mn-ea"/>
              </a:rPr>
              <a:t> </a:t>
            </a:r>
            <a:r>
              <a:rPr lang="ko-KR" altLang="en-US" sz="1200" dirty="0" err="1" smtClean="0">
                <a:latin typeface="+mn-ea"/>
              </a:rPr>
              <a:t>고슬링</a:t>
            </a:r>
            <a:r>
              <a:rPr lang="en-US" altLang="ko-KR" sz="1200" dirty="0" smtClean="0">
                <a:latin typeface="+mn-ea"/>
              </a:rPr>
              <a:t>(James Gosling)</a:t>
            </a:r>
            <a:r>
              <a:rPr lang="ko-KR" altLang="en-US" sz="1200" dirty="0" smtClean="0">
                <a:latin typeface="+mn-ea"/>
              </a:rPr>
              <a:t>이라는 사람이 가전제품의 효율적인 사용을 위한 프로그램 언어로 </a:t>
            </a:r>
            <a:r>
              <a:rPr lang="en-US" altLang="ko-KR" sz="1200" dirty="0" smtClean="0">
                <a:latin typeface="+mn-ea"/>
              </a:rPr>
              <a:t>JAVA</a:t>
            </a:r>
            <a:r>
              <a:rPr lang="ko-KR" altLang="en-US" sz="1200" dirty="0" smtClean="0">
                <a:latin typeface="+mn-ea"/>
              </a:rPr>
              <a:t>를 만들었습니다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r>
              <a:rPr lang="ko-KR" altLang="en-US" sz="1200" dirty="0" smtClean="0">
                <a:latin typeface="+mn-ea"/>
              </a:rPr>
              <a:t>하지만</a:t>
            </a:r>
            <a:r>
              <a:rPr lang="en-US" altLang="ko-KR" sz="1200" dirty="0" smtClean="0">
                <a:latin typeface="+mn-ea"/>
              </a:rPr>
              <a:t>, </a:t>
            </a:r>
            <a:r>
              <a:rPr lang="ko-KR" altLang="en-US" sz="1200" dirty="0" smtClean="0">
                <a:latin typeface="+mn-ea"/>
              </a:rPr>
              <a:t>기존의 </a:t>
            </a:r>
            <a:r>
              <a:rPr lang="en-US" altLang="ko-KR" sz="1200" dirty="0" smtClean="0">
                <a:latin typeface="+mn-ea"/>
              </a:rPr>
              <a:t>C/C++</a:t>
            </a:r>
            <a:r>
              <a:rPr lang="ko-KR" altLang="en-US" sz="1200" dirty="0" smtClean="0">
                <a:latin typeface="+mn-ea"/>
              </a:rPr>
              <a:t>에 비해서 속도가 많이 느려 사람들로부터 외면을 받았습니다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r>
              <a:rPr lang="en-US" altLang="ko-KR" sz="1200" dirty="0" smtClean="0">
                <a:latin typeface="+mn-ea"/>
              </a:rPr>
              <a:t>1990</a:t>
            </a:r>
            <a:r>
              <a:rPr lang="ko-KR" altLang="en-US" sz="1200" dirty="0" smtClean="0">
                <a:latin typeface="+mn-ea"/>
              </a:rPr>
              <a:t>년대 말에서 </a:t>
            </a:r>
            <a:r>
              <a:rPr lang="en-US" altLang="ko-KR" sz="1200" dirty="0" smtClean="0">
                <a:latin typeface="+mn-ea"/>
              </a:rPr>
              <a:t>2000</a:t>
            </a:r>
            <a:r>
              <a:rPr lang="ko-KR" altLang="en-US" sz="1200" dirty="0" smtClean="0">
                <a:latin typeface="+mn-ea"/>
              </a:rPr>
              <a:t>년대에 들어오면서 인터넷의 등장으로 </a:t>
            </a:r>
            <a:r>
              <a:rPr lang="en-US" altLang="ko-KR" sz="1200" dirty="0" smtClean="0">
                <a:latin typeface="+mn-ea"/>
              </a:rPr>
              <a:t>JAVA</a:t>
            </a:r>
            <a:r>
              <a:rPr lang="ko-KR" altLang="en-US" sz="1200" dirty="0" smtClean="0">
                <a:latin typeface="+mn-ea"/>
              </a:rPr>
              <a:t>를 외면했던 사람들로부터 관심을 얻기 시작합니다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endParaRPr lang="en-US" altLang="ko-KR" sz="1200" dirty="0" smtClean="0">
              <a:latin typeface="+mn-ea"/>
            </a:endParaRPr>
          </a:p>
          <a:p>
            <a:r>
              <a:rPr lang="en-US" altLang="ko-KR" sz="1200" dirty="0" smtClean="0">
                <a:latin typeface="+mn-ea"/>
              </a:rPr>
              <a:t>JAVA</a:t>
            </a:r>
            <a:r>
              <a:rPr lang="ko-KR" altLang="en-US" sz="1200" dirty="0" smtClean="0">
                <a:latin typeface="+mn-ea"/>
              </a:rPr>
              <a:t>는 대표적으로 </a:t>
            </a:r>
            <a:r>
              <a:rPr lang="en-US" altLang="ko-KR" sz="1200" dirty="0" smtClean="0">
                <a:latin typeface="+mn-ea"/>
              </a:rPr>
              <a:t>3</a:t>
            </a:r>
            <a:r>
              <a:rPr lang="ko-KR" altLang="en-US" sz="1200" dirty="0" smtClean="0">
                <a:latin typeface="+mn-ea"/>
              </a:rPr>
              <a:t>가지의 플랫폼을 이루고 있습니다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r>
              <a:rPr lang="en-US" altLang="ko-KR" sz="1200" dirty="0" smtClean="0">
                <a:latin typeface="+mn-ea"/>
              </a:rPr>
              <a:t>JAVA SE(Stand Edition) : JAVA Application </a:t>
            </a:r>
            <a:r>
              <a:rPr lang="ko-KR" altLang="en-US" sz="1200" dirty="0" smtClean="0">
                <a:latin typeface="+mn-ea"/>
              </a:rPr>
              <a:t>개발  </a:t>
            </a:r>
            <a:r>
              <a:rPr lang="en-US" altLang="ko-KR" sz="1200" dirty="0" smtClean="0">
                <a:latin typeface="+mn-ea"/>
              </a:rPr>
              <a:t>&gt;  </a:t>
            </a:r>
            <a:r>
              <a:rPr lang="ko-KR" altLang="en-US" sz="1200" dirty="0" smtClean="0">
                <a:latin typeface="+mn-ea"/>
              </a:rPr>
              <a:t>일반적인 어플리케이션 개발</a:t>
            </a:r>
            <a:endParaRPr lang="en-US" altLang="ko-KR" sz="1200" dirty="0" smtClean="0">
              <a:latin typeface="+mn-ea"/>
            </a:endParaRPr>
          </a:p>
          <a:p>
            <a:r>
              <a:rPr lang="en-US" altLang="ko-KR" sz="1200" dirty="0" smtClean="0">
                <a:latin typeface="+mn-ea"/>
              </a:rPr>
              <a:t>JAVA ME(Mobile Edition) : </a:t>
            </a:r>
            <a:r>
              <a:rPr lang="ko-KR" altLang="en-US" sz="1200" dirty="0" smtClean="0">
                <a:latin typeface="+mn-ea"/>
              </a:rPr>
              <a:t>휴대 가능한 소형 디바이스에 사용을 목적으로 개발  </a:t>
            </a:r>
            <a:r>
              <a:rPr lang="en-US" altLang="ko-KR" sz="1200" dirty="0" smtClean="0">
                <a:latin typeface="+mn-ea"/>
              </a:rPr>
              <a:t>&gt; </a:t>
            </a:r>
            <a:r>
              <a:rPr lang="ko-KR" altLang="en-US" sz="1200" dirty="0" smtClean="0">
                <a:latin typeface="+mn-ea"/>
              </a:rPr>
              <a:t>현재의 </a:t>
            </a:r>
            <a:r>
              <a:rPr lang="ko-KR" altLang="en-US" sz="1200" dirty="0" err="1" smtClean="0">
                <a:latin typeface="+mn-ea"/>
              </a:rPr>
              <a:t>스마트폰</a:t>
            </a:r>
            <a:r>
              <a:rPr lang="ko-KR" altLang="en-US" sz="1200" dirty="0" smtClean="0">
                <a:latin typeface="+mn-ea"/>
              </a:rPr>
              <a:t> </a:t>
            </a:r>
            <a:r>
              <a:rPr lang="ko-KR" altLang="en-US" sz="1200" dirty="0" err="1" smtClean="0">
                <a:latin typeface="+mn-ea"/>
              </a:rPr>
              <a:t>등작으로</a:t>
            </a:r>
            <a:r>
              <a:rPr lang="ko-KR" altLang="en-US" sz="1200" dirty="0" smtClean="0">
                <a:latin typeface="+mn-ea"/>
              </a:rPr>
              <a:t> 쇠퇴</a:t>
            </a:r>
            <a:endParaRPr lang="en-US" altLang="ko-KR" sz="1200" dirty="0" smtClean="0">
              <a:latin typeface="+mn-ea"/>
            </a:endParaRPr>
          </a:p>
          <a:p>
            <a:r>
              <a:rPr lang="en-US" altLang="ko-KR" sz="1200" dirty="0" smtClean="0">
                <a:latin typeface="+mn-ea"/>
              </a:rPr>
              <a:t>JAVA EE(Enterprise Edition) : </a:t>
            </a:r>
            <a:r>
              <a:rPr lang="ko-KR" altLang="en-US" sz="1200" dirty="0" smtClean="0">
                <a:latin typeface="+mn-ea"/>
              </a:rPr>
              <a:t>기업 솔루션 개발  </a:t>
            </a:r>
            <a:r>
              <a:rPr lang="en-US" altLang="ko-KR" sz="1200" dirty="0" smtClean="0">
                <a:latin typeface="+mn-ea"/>
              </a:rPr>
              <a:t>&gt; </a:t>
            </a:r>
            <a:r>
              <a:rPr lang="ko-KR" altLang="en-US" sz="1200" dirty="0" smtClean="0">
                <a:latin typeface="+mn-ea"/>
              </a:rPr>
              <a:t>가장 핵심</a:t>
            </a:r>
            <a:endParaRPr lang="en-US" altLang="ko-KR" sz="1200" dirty="0" smtClean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7007" y="3905412"/>
            <a:ext cx="10676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+mn-ea"/>
              </a:rPr>
              <a:t>2</a:t>
            </a:r>
            <a:r>
              <a:rPr lang="en-US" altLang="ko-KR" sz="1400" dirty="0" smtClean="0">
                <a:latin typeface="+mn-ea"/>
              </a:rPr>
              <a:t>. JAVA </a:t>
            </a:r>
            <a:r>
              <a:rPr lang="ko-KR" altLang="en-US" sz="1400" dirty="0" smtClean="0">
                <a:latin typeface="+mn-ea"/>
              </a:rPr>
              <a:t>언어의 특징</a:t>
            </a:r>
            <a:endParaRPr lang="ko-KR" altLang="en-US" sz="14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06824" y="4177077"/>
            <a:ext cx="10354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Virtual Machine – </a:t>
            </a:r>
            <a:r>
              <a:rPr lang="ko-KR" altLang="en-US" sz="1200" dirty="0" smtClean="0">
                <a:latin typeface="+mn-ea"/>
              </a:rPr>
              <a:t>운영체제</a:t>
            </a:r>
            <a:r>
              <a:rPr lang="en-US" altLang="ko-KR" sz="1200" dirty="0" smtClean="0">
                <a:latin typeface="+mn-ea"/>
              </a:rPr>
              <a:t>(</a:t>
            </a:r>
            <a:r>
              <a:rPr lang="ko-KR" altLang="en-US" sz="1200" dirty="0" smtClean="0">
                <a:latin typeface="+mn-ea"/>
              </a:rPr>
              <a:t>윈도우</a:t>
            </a:r>
            <a:r>
              <a:rPr lang="en-US" altLang="ko-KR" sz="1200" dirty="0" smtClean="0">
                <a:latin typeface="+mn-ea"/>
              </a:rPr>
              <a:t>, </a:t>
            </a:r>
            <a:r>
              <a:rPr lang="ko-KR" altLang="en-US" sz="1200" dirty="0" err="1" smtClean="0">
                <a:latin typeface="+mn-ea"/>
              </a:rPr>
              <a:t>리눅스</a:t>
            </a:r>
            <a:r>
              <a:rPr lang="en-US" altLang="ko-KR" sz="1200" dirty="0" smtClean="0">
                <a:latin typeface="+mn-ea"/>
              </a:rPr>
              <a:t>, </a:t>
            </a:r>
            <a:r>
              <a:rPr lang="ko-KR" altLang="en-US" sz="1200" dirty="0" smtClean="0">
                <a:latin typeface="+mn-ea"/>
              </a:rPr>
              <a:t>맥</a:t>
            </a:r>
            <a:r>
              <a:rPr lang="en-US" altLang="ko-KR" sz="1200" dirty="0" smtClean="0">
                <a:latin typeface="+mn-ea"/>
              </a:rPr>
              <a:t>OS)</a:t>
            </a:r>
            <a:r>
              <a:rPr lang="ko-KR" altLang="en-US" sz="1200" dirty="0" smtClean="0">
                <a:latin typeface="+mn-ea"/>
              </a:rPr>
              <a:t>의</a:t>
            </a:r>
            <a:r>
              <a:rPr lang="en-US" altLang="ko-KR" sz="1200" dirty="0" smtClean="0">
                <a:latin typeface="+mn-ea"/>
              </a:rPr>
              <a:t> </a:t>
            </a:r>
            <a:r>
              <a:rPr lang="ko-KR" altLang="en-US" sz="1200" dirty="0" smtClean="0">
                <a:latin typeface="+mn-ea"/>
              </a:rPr>
              <a:t>영향을 받지 않는다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r>
              <a:rPr lang="en-US" altLang="ko-KR" sz="1200" dirty="0" smtClean="0">
                <a:latin typeface="+mn-ea"/>
              </a:rPr>
              <a:t>Garbage Collection – </a:t>
            </a:r>
            <a:r>
              <a:rPr lang="ko-KR" altLang="en-US" sz="1200" dirty="0" smtClean="0">
                <a:latin typeface="+mn-ea"/>
              </a:rPr>
              <a:t>개발자는 메모리 관리를 하지 않는다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r>
              <a:rPr lang="en-US" altLang="ko-KR" sz="1200" dirty="0" smtClean="0">
                <a:latin typeface="+mn-ea"/>
              </a:rPr>
              <a:t>Object Oriented Program(OOP) – </a:t>
            </a:r>
            <a:r>
              <a:rPr lang="ko-KR" altLang="en-US" sz="1200" dirty="0" smtClean="0">
                <a:latin typeface="+mn-ea"/>
              </a:rPr>
              <a:t>객체지향 언어로 개발과 유지보수를 효율적으로 진행 할 수 있다</a:t>
            </a:r>
            <a:r>
              <a:rPr lang="en-US" altLang="ko-KR" sz="1200" dirty="0" smtClean="0">
                <a:latin typeface="+mn-ea"/>
              </a:rPr>
              <a:t>.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7180729" y="5091953"/>
            <a:ext cx="1429871" cy="367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원도우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7180728" y="5536475"/>
            <a:ext cx="1429871" cy="367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리눅스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7180727" y="5998530"/>
            <a:ext cx="1429871" cy="367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맥</a:t>
            </a:r>
            <a:r>
              <a:rPr lang="en-US" altLang="ko-KR" dirty="0" smtClean="0"/>
              <a:t>OS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4276164" y="5091953"/>
            <a:ext cx="2380128" cy="367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Virtual Machine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4276164" y="5544274"/>
            <a:ext cx="2380128" cy="367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Virtual Machine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4276164" y="5998530"/>
            <a:ext cx="2380128" cy="367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Virtual Machine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1371602" y="5544274"/>
            <a:ext cx="2380128" cy="367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Java Program</a:t>
            </a:r>
            <a:endParaRPr lang="ko-KR" altLang="en-US" dirty="0"/>
          </a:p>
        </p:txBody>
      </p:sp>
      <p:cxnSp>
        <p:nvCxnSpPr>
          <p:cNvPr id="17" name="직선 화살표 연결선 16"/>
          <p:cNvCxnSpPr>
            <a:stCxn id="15" idx="3"/>
            <a:endCxn id="13" idx="1"/>
          </p:cNvCxnSpPr>
          <p:nvPr/>
        </p:nvCxnSpPr>
        <p:spPr>
          <a:xfrm>
            <a:off x="3751730" y="5728051"/>
            <a:ext cx="5244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15" idx="3"/>
            <a:endCxn id="12" idx="1"/>
          </p:cNvCxnSpPr>
          <p:nvPr/>
        </p:nvCxnSpPr>
        <p:spPr>
          <a:xfrm flipV="1">
            <a:off x="3751730" y="5275730"/>
            <a:ext cx="524434" cy="452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stCxn id="15" idx="3"/>
            <a:endCxn id="14" idx="1"/>
          </p:cNvCxnSpPr>
          <p:nvPr/>
        </p:nvCxnSpPr>
        <p:spPr>
          <a:xfrm>
            <a:off x="3751730" y="5728051"/>
            <a:ext cx="524434" cy="454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>
            <a:off x="6656293" y="5275729"/>
            <a:ext cx="5244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>
            <a:off x="6656292" y="5720251"/>
            <a:ext cx="5244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>
            <a:off x="6656292" y="6192039"/>
            <a:ext cx="5244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745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77007" y="760205"/>
            <a:ext cx="106767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</a:rPr>
              <a:t> </a:t>
            </a:r>
            <a:r>
              <a:rPr lang="en-US" altLang="ko-KR" sz="1600" b="1" dirty="0" smtClean="0">
                <a:latin typeface="+mn-ea"/>
              </a:rPr>
              <a:t>JAVA </a:t>
            </a:r>
            <a:r>
              <a:rPr lang="ko-KR" altLang="en-US" sz="1600" b="1" dirty="0" smtClean="0">
                <a:latin typeface="+mn-ea"/>
              </a:rPr>
              <a:t>프로그래밍 환경설정과 실행 방법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59958" y="2888999"/>
            <a:ext cx="5136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1. </a:t>
            </a:r>
            <a:r>
              <a:rPr lang="en-US" altLang="ko-KR" sz="1200" dirty="0" smtClean="0">
                <a:latin typeface="+mn-ea"/>
                <a:hlinkClick r:id="rId4"/>
              </a:rPr>
              <a:t>http://java.sun.com</a:t>
            </a:r>
            <a:r>
              <a:rPr lang="en-US" altLang="ko-KR" sz="1200" dirty="0" smtClean="0">
                <a:latin typeface="+mn-ea"/>
              </a:rPr>
              <a:t> </a:t>
            </a:r>
            <a:r>
              <a:rPr lang="ko-KR" altLang="en-US" sz="1200" dirty="0" smtClean="0">
                <a:latin typeface="+mn-ea"/>
              </a:rPr>
              <a:t>접속</a:t>
            </a:r>
            <a:endParaRPr lang="ko-KR" altLang="en-US" sz="1200" dirty="0">
              <a:latin typeface="+mn-ea"/>
            </a:endParaRPr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1431652"/>
              </p:ext>
            </p:extLst>
          </p:nvPr>
        </p:nvGraphicFramePr>
        <p:xfrm>
          <a:off x="914399" y="3206351"/>
          <a:ext cx="4178049" cy="30661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7" name="Image" r:id="rId5" imgW="17320320" imgH="12710880" progId="Photoshop.Image.13">
                  <p:embed/>
                </p:oleObj>
              </mc:Choice>
              <mc:Fallback>
                <p:oleObj name="Image" r:id="rId5" imgW="17320320" imgH="12710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399" y="3206351"/>
                        <a:ext cx="4178049" cy="30661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77007" y="1229190"/>
            <a:ext cx="10676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+mn-ea"/>
              </a:rPr>
              <a:t>JAVA</a:t>
            </a:r>
            <a:r>
              <a:rPr lang="ko-KR" altLang="en-US" sz="1400" dirty="0" smtClean="0">
                <a:latin typeface="+mn-ea"/>
              </a:rPr>
              <a:t>개발 환경설정</a:t>
            </a:r>
            <a:endParaRPr lang="ko-KR" altLang="en-US" sz="1400" dirty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7007" y="1500855"/>
            <a:ext cx="10676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 - JDK(Java Development Kit) : Java</a:t>
            </a:r>
            <a:r>
              <a:rPr lang="ko-KR" altLang="en-US" sz="1200" dirty="0" smtClean="0">
                <a:latin typeface="+mn-ea"/>
              </a:rPr>
              <a:t>개발 키트</a:t>
            </a:r>
            <a:endParaRPr lang="en-US" altLang="ko-KR" sz="1200" dirty="0" smtClean="0">
              <a:latin typeface="+mn-ea"/>
            </a:endParaRPr>
          </a:p>
          <a:p>
            <a:r>
              <a:rPr lang="en-US" altLang="ko-KR" sz="1200" dirty="0" smtClean="0">
                <a:latin typeface="+mn-ea"/>
              </a:rPr>
              <a:t> - IDE(Integrated Development Environment) : </a:t>
            </a:r>
            <a:r>
              <a:rPr lang="ko-KR" altLang="en-US" sz="1200" dirty="0" smtClean="0">
                <a:latin typeface="+mn-ea"/>
              </a:rPr>
              <a:t>통합 </a:t>
            </a:r>
            <a:r>
              <a:rPr lang="ko-KR" altLang="en-US" sz="1200" dirty="0" err="1" smtClean="0">
                <a:latin typeface="+mn-ea"/>
              </a:rPr>
              <a:t>개발툴</a:t>
            </a:r>
            <a:r>
              <a:rPr lang="en-US" altLang="ko-KR" sz="1200" dirty="0" smtClean="0">
                <a:latin typeface="+mn-ea"/>
              </a:rPr>
              <a:t>(</a:t>
            </a:r>
            <a:r>
              <a:rPr lang="ko-KR" altLang="en-US" sz="1200" dirty="0" smtClean="0">
                <a:latin typeface="+mn-ea"/>
              </a:rPr>
              <a:t>편집기</a:t>
            </a:r>
            <a:r>
              <a:rPr lang="en-US" altLang="ko-KR" sz="1200" dirty="0" smtClean="0">
                <a:latin typeface="+mn-ea"/>
              </a:rPr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0811" y="2507311"/>
            <a:ext cx="10980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+mn-ea"/>
              </a:rPr>
              <a:t>JDK </a:t>
            </a:r>
            <a:r>
              <a:rPr lang="ko-KR" altLang="en-US" sz="1400" dirty="0" smtClean="0">
                <a:latin typeface="+mn-ea"/>
              </a:rPr>
              <a:t>설치</a:t>
            </a:r>
            <a:endParaRPr lang="ko-KR" altLang="en-US" sz="1400" dirty="0">
              <a:latin typeface="+mn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96501" y="2888999"/>
            <a:ext cx="5144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2</a:t>
            </a:r>
            <a:r>
              <a:rPr lang="en-US" altLang="ko-KR" sz="1200" dirty="0" smtClean="0">
                <a:latin typeface="+mn-ea"/>
              </a:rPr>
              <a:t>. Downloads </a:t>
            </a:r>
            <a:r>
              <a:rPr lang="ko-KR" altLang="en-US" sz="1200" dirty="0" smtClean="0">
                <a:latin typeface="+mn-ea"/>
              </a:rPr>
              <a:t>진입</a:t>
            </a:r>
            <a:endParaRPr lang="ko-KR" altLang="en-US" sz="1200" dirty="0">
              <a:latin typeface="+mn-ea"/>
            </a:endParaRPr>
          </a:p>
        </p:txBody>
      </p:sp>
      <p:graphicFrame>
        <p:nvGraphicFramePr>
          <p:cNvPr id="15" name="개체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7201892"/>
              </p:ext>
            </p:extLst>
          </p:nvPr>
        </p:nvGraphicFramePr>
        <p:xfrm>
          <a:off x="6086018" y="3178669"/>
          <a:ext cx="4188394" cy="3041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" name="Image" r:id="rId7" imgW="17396640" imgH="12634920" progId="Photoshop.Image.13">
                  <p:embed/>
                </p:oleObj>
              </mc:Choice>
              <mc:Fallback>
                <p:oleObj name="Image" r:id="rId7" imgW="17396640" imgH="12634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86018" y="3178669"/>
                        <a:ext cx="4188394" cy="3041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6" name="직선 연결선 15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677008" y="2815088"/>
            <a:ext cx="4818184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991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9958" y="760205"/>
            <a:ext cx="106938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</a:rPr>
              <a:t> </a:t>
            </a:r>
            <a:r>
              <a:rPr lang="en-US" altLang="ko-KR" sz="1600" b="1" dirty="0" smtClean="0">
                <a:latin typeface="+mn-ea"/>
              </a:rPr>
              <a:t>JAVA </a:t>
            </a:r>
            <a:r>
              <a:rPr lang="ko-KR" altLang="en-US" sz="1600" b="1" dirty="0" smtClean="0">
                <a:latin typeface="+mn-ea"/>
              </a:rPr>
              <a:t>프로그래밍 환경설정과 실행 방법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59959" y="1163566"/>
            <a:ext cx="5144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+mn-ea"/>
              </a:rPr>
              <a:t>3. JDK </a:t>
            </a:r>
            <a:r>
              <a:rPr lang="ko-KR" altLang="en-US" sz="1200" dirty="0" smtClean="0">
                <a:latin typeface="+mn-ea"/>
              </a:rPr>
              <a:t>최신버전 다운로드</a:t>
            </a:r>
            <a:endParaRPr lang="ko-KR" altLang="en-US" sz="1200" dirty="0">
              <a:latin typeface="+mn-ea"/>
            </a:endParaRPr>
          </a:p>
        </p:txBody>
      </p:sp>
      <p:graphicFrame>
        <p:nvGraphicFramePr>
          <p:cNvPr id="5" name="개체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5335146"/>
              </p:ext>
            </p:extLst>
          </p:nvPr>
        </p:nvGraphicFramePr>
        <p:xfrm>
          <a:off x="909375" y="1505372"/>
          <a:ext cx="4188394" cy="3041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5" name="Image" r:id="rId4" imgW="17396640" imgH="12634920" progId="Photoshop.Image.13">
                  <p:embed/>
                </p:oleObj>
              </mc:Choice>
              <mc:Fallback>
                <p:oleObj name="Image" r:id="rId4" imgW="17396640" imgH="12634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09375" y="1505372"/>
                        <a:ext cx="4188394" cy="3041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3066080"/>
              </p:ext>
            </p:extLst>
          </p:nvPr>
        </p:nvGraphicFramePr>
        <p:xfrm>
          <a:off x="6516403" y="1505372"/>
          <a:ext cx="4188394" cy="3041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6" name="Image" r:id="rId6" imgW="17396640" imgH="12634920" progId="Photoshop.Image.13">
                  <p:embed/>
                </p:oleObj>
              </mc:Choice>
              <mc:Fallback>
                <p:oleObj name="Image" r:id="rId6" imgW="17396640" imgH="12634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516403" y="1505372"/>
                        <a:ext cx="4188394" cy="3041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06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9958" y="760205"/>
            <a:ext cx="106938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</a:rPr>
              <a:t> </a:t>
            </a:r>
            <a:r>
              <a:rPr lang="en-US" altLang="ko-KR" sz="1600" b="1" dirty="0" smtClean="0">
                <a:latin typeface="+mn-ea"/>
              </a:rPr>
              <a:t>JAVA </a:t>
            </a:r>
            <a:r>
              <a:rPr lang="ko-KR" altLang="en-US" sz="1600" b="1" dirty="0" smtClean="0">
                <a:latin typeface="+mn-ea"/>
              </a:rPr>
              <a:t>프로그래밍 환경설정과 실행 방법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59959" y="1163566"/>
            <a:ext cx="5144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4</a:t>
            </a:r>
            <a:r>
              <a:rPr lang="en-US" altLang="ko-KR" sz="1200" dirty="0" smtClean="0">
                <a:latin typeface="+mn-ea"/>
              </a:rPr>
              <a:t>. JVM, API, JRE, JDK</a:t>
            </a:r>
            <a:r>
              <a:rPr lang="ko-KR" altLang="en-US" sz="1200" dirty="0" smtClean="0">
                <a:latin typeface="+mn-ea"/>
              </a:rPr>
              <a:t>란</a:t>
            </a:r>
            <a:r>
              <a:rPr lang="en-US" altLang="ko-KR" sz="1200" dirty="0" smtClean="0">
                <a:latin typeface="+mn-ea"/>
              </a:rPr>
              <a:t>?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729866" y="1698415"/>
            <a:ext cx="1916927" cy="647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윈도우 컴퓨터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729866" y="2781117"/>
            <a:ext cx="1916927" cy="647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리눅스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컴퓨터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729865" y="3908113"/>
            <a:ext cx="1916928" cy="647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맥킨토시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컴퓨터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186782" y="1698415"/>
            <a:ext cx="1916927" cy="647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윈도우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용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JVM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186782" y="2781117"/>
            <a:ext cx="1916927" cy="647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리눅스용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JVM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186781" y="3908113"/>
            <a:ext cx="1916928" cy="647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맥킨토시용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JVM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618834" y="2615980"/>
            <a:ext cx="1916927" cy="9621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컴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파일된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파일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(.class)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08546" y="2615980"/>
            <a:ext cx="1916927" cy="9621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컴파일안된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파일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(.java)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3156668" y="3104726"/>
            <a:ext cx="373711" cy="0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>
            <a:off x="5617597" y="3104726"/>
            <a:ext cx="373711" cy="0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V="1">
            <a:off x="5617597" y="2461313"/>
            <a:ext cx="373711" cy="540174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5617597" y="3198132"/>
            <a:ext cx="373711" cy="551207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>
            <a:off x="8236889" y="3104726"/>
            <a:ext cx="373711" cy="0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>
            <a:off x="8236889" y="2031256"/>
            <a:ext cx="373711" cy="0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>
            <a:off x="8236888" y="4219536"/>
            <a:ext cx="373711" cy="0"/>
          </a:xfrm>
          <a:prstGeom prst="straightConnector1">
            <a:avLst/>
          </a:prstGeom>
          <a:ln w="127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왼쪽 중괄호 25"/>
          <p:cNvSpPr/>
          <p:nvPr/>
        </p:nvSpPr>
        <p:spPr>
          <a:xfrm rot="16200000">
            <a:off x="3192615" y="2969264"/>
            <a:ext cx="259078" cy="4427216"/>
          </a:xfrm>
          <a:prstGeom prst="leftBrace">
            <a:avLst>
              <a:gd name="adj1" fmla="val 32886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왼쪽 중괄호 26"/>
          <p:cNvSpPr/>
          <p:nvPr/>
        </p:nvSpPr>
        <p:spPr>
          <a:xfrm rot="16200000">
            <a:off x="8270850" y="2969263"/>
            <a:ext cx="259078" cy="4427216"/>
          </a:xfrm>
          <a:prstGeom prst="leftBrace">
            <a:avLst>
              <a:gd name="adj1" fmla="val 32886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2363690" y="5374367"/>
            <a:ext cx="1916927" cy="4810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개발영역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7441925" y="5374366"/>
            <a:ext cx="1916927" cy="4810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실행영역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0" name="직선 연결선 29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3838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타원 31"/>
          <p:cNvSpPr/>
          <p:nvPr/>
        </p:nvSpPr>
        <p:spPr>
          <a:xfrm>
            <a:off x="1088040" y="1752935"/>
            <a:ext cx="8199267" cy="4130494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 </a:t>
            </a:r>
            <a:r>
              <a:rPr lang="en-US" altLang="ko-KR" b="1" dirty="0" smtClean="0"/>
              <a:t>                              JDK</a:t>
            </a:r>
          </a:p>
        </p:txBody>
      </p:sp>
      <p:sp>
        <p:nvSpPr>
          <p:cNvPr id="31" name="타원 30"/>
          <p:cNvSpPr/>
          <p:nvPr/>
        </p:nvSpPr>
        <p:spPr>
          <a:xfrm>
            <a:off x="1156864" y="2384627"/>
            <a:ext cx="4365473" cy="2867110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 </a:t>
            </a:r>
            <a:r>
              <a:rPr lang="en-US" altLang="ko-KR" b="1" dirty="0" smtClean="0"/>
              <a:t>                              JRE</a:t>
            </a:r>
          </a:p>
        </p:txBody>
      </p:sp>
      <p:sp>
        <p:nvSpPr>
          <p:cNvPr id="30" name="타원 29"/>
          <p:cNvSpPr/>
          <p:nvPr/>
        </p:nvSpPr>
        <p:spPr>
          <a:xfrm>
            <a:off x="1222790" y="2951912"/>
            <a:ext cx="2922241" cy="1732540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       API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77007" y="760205"/>
            <a:ext cx="106767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</a:rPr>
              <a:t> </a:t>
            </a:r>
            <a:r>
              <a:rPr lang="en-US" altLang="ko-KR" sz="1600" b="1" dirty="0" smtClean="0">
                <a:latin typeface="+mn-ea"/>
              </a:rPr>
              <a:t>JAVA </a:t>
            </a:r>
            <a:r>
              <a:rPr lang="ko-KR" altLang="en-US" sz="1600" b="1" dirty="0" smtClean="0">
                <a:latin typeface="+mn-ea"/>
              </a:rPr>
              <a:t>프로그래밍 환경설정과 실행 방법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59959" y="1163566"/>
            <a:ext cx="5144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4</a:t>
            </a:r>
            <a:r>
              <a:rPr lang="en-US" altLang="ko-KR" sz="1200" dirty="0" smtClean="0">
                <a:latin typeface="+mn-ea"/>
              </a:rPr>
              <a:t>. JVM, API, JRE, JDK</a:t>
            </a:r>
            <a:r>
              <a:rPr lang="ko-KR" altLang="en-US" sz="1200" dirty="0" smtClean="0">
                <a:latin typeface="+mn-ea"/>
              </a:rPr>
              <a:t>란</a:t>
            </a:r>
            <a:r>
              <a:rPr lang="en-US" altLang="ko-KR" sz="1200" dirty="0" smtClean="0">
                <a:latin typeface="+mn-ea"/>
              </a:rPr>
              <a:t>?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1311895" y="3293659"/>
            <a:ext cx="1080655" cy="1080655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JVM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914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77007" y="760205"/>
            <a:ext cx="106767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 smtClean="0">
                <a:solidFill>
                  <a:schemeClr val="tx1"/>
                </a:solidFill>
                <a:effectLst/>
                <a:latin typeface="+mn-ea"/>
              </a:rPr>
              <a:t>1-3.</a:t>
            </a:r>
            <a:r>
              <a:rPr lang="en-US" altLang="ko-KR" sz="1600" b="1" kern="1200" baseline="0" dirty="0" smtClean="0">
                <a:solidFill>
                  <a:schemeClr val="tx1"/>
                </a:solidFill>
                <a:effectLst/>
                <a:latin typeface="+mn-ea"/>
              </a:rPr>
              <a:t> </a:t>
            </a:r>
            <a:r>
              <a:rPr lang="en-US" altLang="ko-KR" sz="1600" b="1" dirty="0" smtClean="0">
                <a:latin typeface="+mn-ea"/>
              </a:rPr>
              <a:t>JAVA </a:t>
            </a:r>
            <a:r>
              <a:rPr lang="ko-KR" altLang="en-US" sz="1600" b="1" dirty="0" smtClean="0">
                <a:latin typeface="+mn-ea"/>
              </a:rPr>
              <a:t>프로그래밍 환경설정과 실행 방법</a:t>
            </a:r>
            <a:endParaRPr lang="ko-KR" altLang="en-US" sz="1600" b="1" dirty="0">
              <a:latin typeface="+mn-ea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59959" y="1908149"/>
            <a:ext cx="5144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1</a:t>
            </a:r>
            <a:r>
              <a:rPr lang="en-US" altLang="ko-KR" sz="1200" dirty="0" smtClean="0">
                <a:latin typeface="+mn-ea"/>
              </a:rPr>
              <a:t>. </a:t>
            </a:r>
            <a:r>
              <a:rPr lang="en-US" altLang="ko-KR" sz="1200" dirty="0" smtClean="0">
                <a:latin typeface="+mn-ea"/>
                <a:hlinkClick r:id="rId4"/>
              </a:rPr>
              <a:t>http://www.eclipse.org</a:t>
            </a:r>
            <a:r>
              <a:rPr lang="en-US" altLang="ko-KR" sz="1200" dirty="0" smtClean="0">
                <a:latin typeface="+mn-ea"/>
              </a:rPr>
              <a:t> </a:t>
            </a:r>
            <a:r>
              <a:rPr lang="ko-KR" altLang="en-US" sz="1200" dirty="0" smtClean="0">
                <a:latin typeface="+mn-ea"/>
              </a:rPr>
              <a:t>접속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9280" y="1491312"/>
            <a:ext cx="10980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+mn-ea"/>
              </a:rPr>
              <a:t>IDE(</a:t>
            </a:r>
            <a:r>
              <a:rPr lang="ko-KR" altLang="en-US" sz="1400" dirty="0" err="1" smtClean="0">
                <a:latin typeface="+mn-ea"/>
              </a:rPr>
              <a:t>개발툴</a:t>
            </a:r>
            <a:r>
              <a:rPr lang="en-US" altLang="ko-KR" sz="1400" dirty="0" smtClean="0">
                <a:latin typeface="+mn-ea"/>
              </a:rPr>
              <a:t>) </a:t>
            </a:r>
            <a:r>
              <a:rPr lang="ko-KR" altLang="en-US" sz="1400" dirty="0" err="1" smtClean="0">
                <a:latin typeface="+mn-ea"/>
              </a:rPr>
              <a:t>이클립스</a:t>
            </a:r>
            <a:r>
              <a:rPr lang="ko-KR" altLang="en-US" sz="1400" dirty="0" smtClean="0">
                <a:latin typeface="+mn-ea"/>
              </a:rPr>
              <a:t> 설치</a:t>
            </a:r>
            <a:r>
              <a:rPr lang="en-US" altLang="ko-KR" sz="1400" dirty="0" smtClean="0">
                <a:latin typeface="+mn-ea"/>
              </a:rPr>
              <a:t>(</a:t>
            </a:r>
            <a:r>
              <a:rPr lang="ko-KR" altLang="en-US" sz="1400" dirty="0" smtClean="0">
                <a:latin typeface="+mn-ea"/>
              </a:rPr>
              <a:t>다운로드</a:t>
            </a:r>
            <a:r>
              <a:rPr lang="en-US" altLang="ko-KR" sz="1400" dirty="0" smtClean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649280" y="1773966"/>
            <a:ext cx="5285528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2064612"/>
              </p:ext>
            </p:extLst>
          </p:nvPr>
        </p:nvGraphicFramePr>
        <p:xfrm>
          <a:off x="922322" y="2232664"/>
          <a:ext cx="4774611" cy="34676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3" name="Image" r:id="rId5" imgW="17396640" imgH="12634920" progId="Photoshop.Image.13">
                  <p:embed/>
                </p:oleObj>
              </mc:Choice>
              <mc:Fallback>
                <p:oleObj name="Image" r:id="rId5" imgW="17396640" imgH="12634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22322" y="2232664"/>
                        <a:ext cx="4774611" cy="34676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59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428</Words>
  <Application>Microsoft Office PowerPoint</Application>
  <PresentationFormat>와이드스크린</PresentationFormat>
  <Paragraphs>92</Paragraphs>
  <Slides>10</Slides>
  <Notes>6</Notes>
  <HiddenSlides>0</HiddenSlides>
  <MMClips>0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HY견고딕</vt:lpstr>
      <vt:lpstr>맑은 고딕</vt:lpstr>
      <vt:lpstr>Arial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</dc:creator>
  <cp:lastModifiedBy>ho</cp:lastModifiedBy>
  <cp:revision>168</cp:revision>
  <dcterms:created xsi:type="dcterms:W3CDTF">2014-12-01T08:37:15Z</dcterms:created>
  <dcterms:modified xsi:type="dcterms:W3CDTF">2014-12-16T02:30:12Z</dcterms:modified>
</cp:coreProperties>
</file>

<file path=docProps/thumbnail.jpeg>
</file>